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D47AD2-1321-4CAA-90C6-59178E594044}">
  <a:tblStyle styleId="{02D47AD2-1321-4CAA-90C6-59178E594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a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490252a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a490252a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490252a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490252a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90252a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90252a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90252ad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490252ad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508fa50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508fa50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490252a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490252a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508fa50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508fa50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e850ad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4e850ad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508fa508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508fa508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508fa508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508fa508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fbb7591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fbb7591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508fa508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508fa508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508fa50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508fa50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508fa50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508fa50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508fa50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508fa50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508fa508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508fa508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fbb7591f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fbb7591f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508fa50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508fa50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490252a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490252a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90252ad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490252ad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490252ad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a490252ad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fbb7591f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fbb7591f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490252ad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a490252ad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490252ad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a490252ad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490252ad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490252ad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490252ad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490252ad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490252ad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490252ad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e53d38f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ae53d38f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a490252a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a490252a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e53d38f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ae53d38f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632a21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632a21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fbb7591f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fbb7591f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e53d38f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e53d38f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490252a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490252a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fbb7591f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fbb7591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fbb7591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fbb7591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fbb7591f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fbb7591f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i.org/10.1155/2022/1265837" TargetMode="External"/><Relationship Id="rId4" Type="http://schemas.openxmlformats.org/officeDocument/2006/relationships/hyperlink" Target="https://towardsdatascience.com/bitcoin-price-prediction-using-time-series-forecasting-9f468f7174d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Price Prediction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11"/>
              <a:t>(Algorithm Track)</a:t>
            </a:r>
            <a:endParaRPr sz="23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Course: CMPE 255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Prof: Kaikai Liu</a:t>
            </a:r>
            <a:endParaRPr sz="2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3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Team: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Prerna Garsole (016015831)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Pranav Chandra Kallepalli (016587064)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>
                <a:solidFill>
                  <a:schemeClr val="dk2"/>
                </a:solidFill>
              </a:rPr>
              <a:t>Farazuddin Mohammad (016176836)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</a:t>
            </a:r>
            <a:r>
              <a:rPr lang="en"/>
              <a:t> Models Comparison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instances are not linearly independent of each other so the Linear Regression model can’t be used for prediction.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data does not obey stationarity as well (can be claimed visually), we need to apply suitable transformations and then test the MA and AR models for prediction.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 conditions for stationarity are as follows: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Mean remains constant throughout the sequence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Standard deviation is constant throughout the sequence.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There is no notable seasonality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the one-root test also known as the the augmented Dicky Fullter Test for checking stationarity.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40"/>
              <a:t>Stationarity Transformation</a:t>
            </a:r>
            <a:endParaRPr sz="164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5" y="1798925"/>
            <a:ext cx="38671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850" y="1456350"/>
            <a:ext cx="234711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5">
            <a:alphaModFix/>
          </a:blip>
          <a:srcRect b="0" l="1407" r="1533" t="1739"/>
          <a:stretch/>
        </p:blipFill>
        <p:spPr>
          <a:xfrm>
            <a:off x="5795075" y="2201525"/>
            <a:ext cx="3129525" cy="2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967500" y="4620250"/>
            <a:ext cx="1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Original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933525" y="4620250"/>
            <a:ext cx="1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 Transformed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761350" y="4620250"/>
            <a:ext cx="19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Differencing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Model and MA Model Performance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30050"/>
            <a:ext cx="37719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25" y="1930050"/>
            <a:ext cx="3850000" cy="25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25800" y="1318650"/>
            <a:ext cx="873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Regressive Integrated Moving Average Model (ARIMA)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200" y="1937150"/>
            <a:ext cx="38957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in ARIMA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7700"/>
            <a:ext cx="9144003" cy="30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for Prediction 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Mean Error in Predicting Test Case Articles : 3.593133 %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11801"/>
          <a:stretch/>
        </p:blipFill>
        <p:spPr>
          <a:xfrm>
            <a:off x="2656000" y="2527325"/>
            <a:ext cx="3208200" cy="2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The name of LSTM refers to the analogy that a standard RNN has both "long-term memory" and "short-term memory".</a:t>
            </a:r>
            <a:r>
              <a:rPr lang="en" sz="5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5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The LSTM architecture aims to provide a short-term memory for RNN that can last thousands of timesteps, thus "long short-term memory".</a:t>
            </a:r>
            <a:endParaRPr sz="5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A common LSTM unit is composed of a cell, an input gate, an output gate and a forget gate.</a:t>
            </a:r>
            <a:endParaRPr sz="5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r>
              <a:rPr lang="en"/>
              <a:t> of LSTM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50" y="1853850"/>
            <a:ext cx="8146124" cy="2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Gates of LSTM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50" y="1853850"/>
            <a:ext cx="8109399" cy="30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</a:t>
            </a:r>
            <a:r>
              <a:rPr lang="en"/>
              <a:t> Prices of BTC over the past years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425" y="1927248"/>
            <a:ext cx="9144002" cy="31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Bitcoin(BTC) is a decentralized digital currency that can be transferred on the peer-to-peer bitcoin network. BTC transactions are verified by network nodes through cryptography and </a:t>
            </a:r>
            <a:r>
              <a:rPr lang="en">
                <a:solidFill>
                  <a:schemeClr val="dk2"/>
                </a:solidFill>
              </a:rPr>
              <a:t>recorded</a:t>
            </a:r>
            <a:r>
              <a:rPr lang="en">
                <a:solidFill>
                  <a:schemeClr val="dk2"/>
                </a:solidFill>
              </a:rPr>
              <a:t> in public distributed ledger called blockchain.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dk2"/>
                </a:solidFill>
              </a:rPr>
              <a:t>he accurate prediction of bitcoin price can not only provide decision support for investors but also provide reference for the government to formulate regulatory policies.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Our aim is to perform Exploratory Data Analysis on the Bitcoin Prices Data and build, develop and test models to perform price prediction.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51225" y="4525400"/>
            <a:ext cx="79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Price of BTC for this year start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0" y="2078884"/>
            <a:ext cx="9144002" cy="266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prices high and low for year 2021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1956800"/>
            <a:ext cx="8621748" cy="31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comparison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" y="2315550"/>
            <a:ext cx="4963075" cy="26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650325" y="1853850"/>
            <a:ext cx="68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200 epochs the train loss was 0.0028 and test loss was 0.0025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Price on train and test data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1826"/>
          <a:stretch/>
        </p:blipFill>
        <p:spPr>
          <a:xfrm>
            <a:off x="70775" y="1853850"/>
            <a:ext cx="9006050" cy="2873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using metrics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explained variance regression score: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Train: 0.953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Test: 0.957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Mean Gamma deviance regression loss: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Train: 0.0020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Test: 0.0014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●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R2-Score: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Train: 0.953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Courier New"/>
              <a:buChar char="❖"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Test: 0.956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245700" y="1308775"/>
            <a:ext cx="87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BTC Prediction Using Trends from other Cryptocurrencies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94332"/>
            <a:ext cx="9144000" cy="20944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450" y="4250650"/>
            <a:ext cx="829350" cy="8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63" y="4397725"/>
            <a:ext cx="214558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600" y="4226650"/>
            <a:ext cx="877350" cy="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5275" y="4199650"/>
            <a:ext cx="931350" cy="9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1506" r="0" t="0"/>
          <a:stretch/>
        </p:blipFill>
        <p:spPr>
          <a:xfrm>
            <a:off x="69112" y="67200"/>
            <a:ext cx="9005774" cy="4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00" y="192500"/>
            <a:ext cx="5124851" cy="487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39"/>
          <p:cNvSpPr txBox="1"/>
          <p:nvPr/>
        </p:nvSpPr>
        <p:spPr>
          <a:xfrm>
            <a:off x="878650" y="2571750"/>
            <a:ext cx="30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Correlation Matrix Plot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00" y="0"/>
            <a:ext cx="51435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0"/>
          <p:cNvSpPr txBox="1"/>
          <p:nvPr/>
        </p:nvSpPr>
        <p:spPr>
          <a:xfrm>
            <a:off x="1012950" y="2675400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 wise Scatter Plot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Feature Selection using SelectKBest API</a:t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729450" y="3060425"/>
            <a:ext cx="76887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6387" lvl="0" marL="457200" rtl="0" algn="l">
              <a:spcBef>
                <a:spcPts val="1200"/>
              </a:spcBef>
              <a:spcAft>
                <a:spcPts val="0"/>
              </a:spcAft>
              <a:buSzPct val="105376"/>
              <a:buChar char="●"/>
            </a:pPr>
            <a:r>
              <a:rPr b="1" lang="en" sz="46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['Close (ETH)', 'Volume (USDT)', 'Close (BNB)', 'Volume (BNB)']</a:t>
            </a:r>
            <a:endParaRPr b="1" sz="4900"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8159"/>
            <a:ext cx="9144001" cy="21339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Bitcoin Business Understanding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is a cryptocurrency, a digital asset designed to work as a medium of exchange.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is a virtual currency designed to act as money and a form of payment outside the control of any one person, group, or entity, thus removing the need for third-party involvement in financial transactions.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Bitcoin was introduced to the public in 2009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00" y="762850"/>
            <a:ext cx="1752799" cy="10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 to predict Clos BTC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729450" y="2078875"/>
            <a:ext cx="306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Random Forest Classifier has the best notable performance 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-3320" r="3320" t="0"/>
          <a:stretch/>
        </p:blipFill>
        <p:spPr>
          <a:xfrm>
            <a:off x="3794350" y="1962675"/>
            <a:ext cx="4755125" cy="2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474" y="1802400"/>
            <a:ext cx="5931144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 Using SHAP (plot-1)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0" y="1780675"/>
            <a:ext cx="75247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50425" y="3366500"/>
            <a:ext cx="84903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['Close (ETH)', 'Volume (USDT)', 'Close (BNB)', 'Volume (BNB)']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 Using SHAP (plot-2)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00" y="1769738"/>
            <a:ext cx="72199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50425" y="3366500"/>
            <a:ext cx="84903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['Close (ETH)', 'Volume (USDT)', 'Close (BNB)', 'Volume (BNB)']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Explainability Using SHAP (plot-2)</a:t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98925"/>
            <a:ext cx="666995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277500" y="3504700"/>
            <a:ext cx="84903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en" sz="13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['Close (ETH)', 'Volume (USDT)', 'Close (BNB)', 'Volume (BNB)']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Performed EDA to Observe Trends in features used int BTC Price Prediction.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Built and Tested the following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Statistical Models: Auto Regression, Moving Average and ARIMA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KNN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Gradient Boosting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Decision Tree Regressor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Random Forest 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LSTM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Added Model Explainability using Shap API.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Doing Hyperparameter tuning on the ensemble models to get better performance.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Adding confidence data based on the expert suggestion to tweak the model in live conditions can be useful.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Adding Acceleration component for faster training and performance Boost.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[1] Shengao Zhang, Mengze Li, Chunxiao Yan, "The Empirical Analysis of Bitcoin Price Prediction Based on Deep Learning Integration Method", </a:t>
            </a:r>
            <a:r>
              <a:rPr i="1"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Intelligence and Neuroscience</a:t>
            </a:r>
            <a:r>
              <a:rPr lang="en" sz="105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, vol. 2022, Article ID 1265837, 9 pages, 2022. </a:t>
            </a:r>
            <a:r>
              <a:rPr lang="en" sz="1050" u="sng">
                <a:solidFill>
                  <a:schemeClr val="hlink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https://doi.org/10.1155/2022/1265837</a:t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Statistical models: </a:t>
            </a:r>
            <a:r>
              <a:rPr lang="en" sz="1050" u="sng">
                <a:solidFill>
                  <a:schemeClr val="hlink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https://towardsdatascience.com/bitcoin-price-prediction-using-time-series-forecasting-9f468f7174d3</a:t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https://medium.com/geekculture/lstm-for-bitcoin-prediction-in-python-6e2ea7b1e4e4</a:t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100"/>
              <a:t>Thank You!</a:t>
            </a:r>
            <a:endParaRPr b="1"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07200" y="1441200"/>
            <a:ext cx="76887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Date: date of the record (Sequential Data) 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Open: the opening price, the price at which an asset, in this case, Bitcoin, trades at the beginning of the day. (USD) 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High: the maximum price of the day, the highest price reached by Bitcoin on that day, (USD) 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Low: the minimum price of the day, the lowest price reached by the Bitcoin on that day, (USD) 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Close: the closing price, the price at which Bitcoin trades at the end of the day, (USD) </a:t>
            </a:r>
            <a:r>
              <a:rPr b="1" lang="en" sz="1100">
                <a:solidFill>
                  <a:schemeClr val="dk1"/>
                </a:solidFill>
              </a:rPr>
              <a:t>(Target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Volume: the sum of actual trades made during the day, (USD)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Market Cap: market capitalization, the total value of all shares of a company</a:t>
            </a:r>
            <a:r>
              <a:rPr b="1" lang="en" sz="1100">
                <a:solidFill>
                  <a:srgbClr val="4A86E8"/>
                </a:solidFill>
              </a:rPr>
              <a:t>(Feature Variable)</a:t>
            </a:r>
            <a:r>
              <a:rPr lang="en" sz="1100">
                <a:solidFill>
                  <a:schemeClr val="dk2"/>
                </a:solidFill>
              </a:rPr>
              <a:t>.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569600" y="119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features</a:t>
            </a:r>
            <a:endParaRPr/>
          </a:p>
        </p:txBody>
      </p:sp>
      <p:graphicFrame>
        <p:nvGraphicFramePr>
          <p:cNvPr id="113" name="Google Shape;113;p17"/>
          <p:cNvGraphicFramePr/>
          <p:nvPr/>
        </p:nvGraphicFramePr>
        <p:xfrm>
          <a:off x="454125" y="192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{02D47AD2-1321-4CAA-90C6-59178E594044}</a:tableStyleId>
              </a:tblPr>
              <a:tblGrid>
                <a:gridCol w="1538525"/>
                <a:gridCol w="3287475"/>
                <a:gridCol w="2413000"/>
              </a:tblGrid>
              <a:tr h="41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 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 Description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 type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Time 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 and Time of observation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Volume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Sum total trades taking place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Opening price on the given day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Highest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price on the given day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Lowest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price on the given day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Close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Closing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price on the given day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569600" y="1196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features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5" y="1933400"/>
            <a:ext cx="5210175" cy="229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800" y="1933400"/>
            <a:ext cx="3229800" cy="20868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1895500" y="4353725"/>
            <a:ext cx="17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Sample Input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579300" y="4110275"/>
            <a:ext cx="17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Target Variable Plot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Application 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BTC and other Cryptocurrency price </a:t>
            </a:r>
            <a:r>
              <a:rPr lang="en" sz="1600">
                <a:solidFill>
                  <a:schemeClr val="dk2"/>
                </a:solidFill>
              </a:rPr>
              <a:t>prediction</a:t>
            </a:r>
            <a:r>
              <a:rPr lang="en" sz="1600">
                <a:solidFill>
                  <a:schemeClr val="dk2"/>
                </a:solidFill>
              </a:rPr>
              <a:t> models can help full-time, </a:t>
            </a:r>
            <a:r>
              <a:rPr lang="en" sz="1600">
                <a:solidFill>
                  <a:schemeClr val="dk2"/>
                </a:solidFill>
              </a:rPr>
              <a:t>occasional</a:t>
            </a:r>
            <a:r>
              <a:rPr lang="en" sz="1600">
                <a:solidFill>
                  <a:schemeClr val="dk2"/>
                </a:solidFill>
              </a:rPr>
              <a:t> crypto investors to decide </a:t>
            </a:r>
            <a:r>
              <a:rPr lang="en" sz="1600">
                <a:solidFill>
                  <a:schemeClr val="dk2"/>
                </a:solidFill>
              </a:rPr>
              <a:t>whether</a:t>
            </a:r>
            <a:r>
              <a:rPr lang="en" sz="1600">
                <a:solidFill>
                  <a:schemeClr val="dk2"/>
                </a:solidFill>
              </a:rPr>
              <a:t> to invest in the particular crypto currency or not.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We can perform data mining on how Socio-political issues like Wars, Pandemics have </a:t>
            </a:r>
            <a:r>
              <a:rPr lang="en" sz="1600">
                <a:solidFill>
                  <a:schemeClr val="dk2"/>
                </a:solidFill>
              </a:rPr>
              <a:t>caused</a:t>
            </a:r>
            <a:r>
              <a:rPr lang="en" sz="1600">
                <a:solidFill>
                  <a:schemeClr val="dk2"/>
                </a:solidFill>
              </a:rPr>
              <a:t> fluctuations in the Prices of Cryptocurrencies. 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b="1" lang="en">
                <a:solidFill>
                  <a:schemeClr val="dk2"/>
                </a:solidFill>
              </a:rPr>
              <a:t>Statistical Models</a:t>
            </a:r>
            <a:endParaRPr b="1"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Auto Regressive Model Time Series data set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Moving Average Model Time Series data set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lphaLcPeriod"/>
            </a:pPr>
            <a:r>
              <a:rPr lang="en">
                <a:solidFill>
                  <a:schemeClr val="dk2"/>
                </a:solidFill>
              </a:rPr>
              <a:t>Auto Regressive Integrated Moving Average Time series data set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b="1" lang="en">
                <a:solidFill>
                  <a:schemeClr val="dk2"/>
                </a:solidFill>
              </a:rPr>
              <a:t>KNN Model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to predict the closing price using the Trends from other Major Cryptocurrency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b="1" lang="en">
                <a:solidFill>
                  <a:schemeClr val="dk2"/>
                </a:solidFill>
              </a:rPr>
              <a:t>Random Forest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to predict the closing price using the Trends from other Major Cryptocurrency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b="1" lang="en">
                <a:solidFill>
                  <a:schemeClr val="dk2"/>
                </a:solidFill>
              </a:rPr>
              <a:t>Gradient Boosting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to predict the closing price using the Trends from other Major Cryptocurrency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b="1" lang="en">
                <a:solidFill>
                  <a:schemeClr val="dk2"/>
                </a:solidFill>
              </a:rPr>
              <a:t>LSTM</a:t>
            </a:r>
            <a:r>
              <a:rPr lang="en">
                <a:solidFill>
                  <a:schemeClr val="dk2"/>
                </a:solidFill>
              </a:rPr>
              <a:t>(Long Short Term Memory)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75" y="1784925"/>
            <a:ext cx="5230300" cy="30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